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296400"/>
  <p:embeddedFontLst>
    <p:embeddedFont>
      <p:font typeface="Garamon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21" roundtripDataSignature="AMtx7mhBaX9Nu7K7y/iLwJs63ZwZtvGM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italic.fntdata"/><Relationship Id="rId6" Type="http://schemas.openxmlformats.org/officeDocument/2006/relationships/slide" Target="slides/slide1.xml"/><Relationship Id="rId18" Type="http://schemas.openxmlformats.org/officeDocument/2006/relationships/font" Target="fonts/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1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 in 1990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316 in 2008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 in 2012</a:t>
            </a:r>
            <a:endParaRPr/>
          </a:p>
        </p:txBody>
      </p:sp>
      <p:sp>
        <p:nvSpPr>
          <p:cNvPr id="103" name="Google Shape;103;p4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It is a federally funded program whose funds can be used to support academic achievement in any subject areas that the T1 Committee deems necessary.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Prentice School District focus:  Reading Intervention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School performance reports (on front page, near bottom) and the T1 parent involvement policy (click on Prentice Elem, then click on Title 1 tab) can be found on the PSD web site.</a:t>
            </a:r>
            <a:endParaRPr/>
          </a:p>
        </p:txBody>
      </p:sp>
      <p:sp>
        <p:nvSpPr>
          <p:cNvPr id="124" name="Google Shape;124;p7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number of students receiving free or reduced lunch determines amount of money received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ASSISTANCE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serve specifically selected children who have been identified of being at risk of not meeting the state's high standards.</a:t>
            </a:r>
            <a:b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SCHOOLWIDE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can use the funds to enhance the whole educational program within a school to meet the needs of the lowest achieving students, for example they may hire extra staff to reduce student-teacher ratios or use funds to implement district-wide teacher training.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Since Prentice and Ogema are TA schools, the district hired myself and Nicole specifically to implement reading interventions with selected qualifying students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lessons implemented are always high quality and based on the most up-to-date, research-based strategies</a:t>
            </a:r>
            <a:endParaRPr/>
          </a:p>
        </p:txBody>
      </p:sp>
      <p:sp>
        <p:nvSpPr>
          <p:cNvPr id="138" name="Google Shape;138;p9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Needs Assessment:  conducted year-end; teachers review test data and classroom performance; complete paperwork which rank struggling students in order from greatest to least need.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Universal Screener</a:t>
            </a:r>
            <a:endParaRPr/>
          </a:p>
        </p:txBody>
      </p:sp>
      <p:sp>
        <p:nvSpPr>
          <p:cNvPr id="145" name="Google Shape;145;p10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 txBox="1"/>
          <p:nvPr>
            <p:ph idx="12" type="sldNum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ctrTitle"/>
          </p:nvPr>
        </p:nvSpPr>
        <p:spPr>
          <a:xfrm>
            <a:off x="1371600" y="1859280"/>
            <a:ext cx="6400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flourish2.png" id="18" name="Google Shape;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801112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/>
          <p:nvPr>
            <p:ph idx="1" type="subTitle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i="1" sz="20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 rot="5400000">
            <a:off x="2857500" y="571501"/>
            <a:ext cx="342900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title"/>
          </p:nvPr>
        </p:nvSpPr>
        <p:spPr>
          <a:xfrm rot="5400000">
            <a:off x="5118100" y="2720341"/>
            <a:ext cx="4318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 rot="5400000">
            <a:off x="1752600" y="762000"/>
            <a:ext cx="42672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1371600" y="2438400"/>
            <a:ext cx="6400800" cy="304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lourish2.png" id="29" name="Google Shape;2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lourish2.png" id="34" name="Google Shape;3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684462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/>
          <p:nvPr>
            <p:ph type="title"/>
          </p:nvPr>
        </p:nvSpPr>
        <p:spPr>
          <a:xfrm>
            <a:off x="1447800" y="3410267"/>
            <a:ext cx="6248400" cy="1456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b="0" i="0" sz="3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1447800" y="1503680"/>
            <a:ext cx="6248400" cy="1566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0" i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flourish2.png" id="37" name="Google Shape;3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684462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8"/>
          <p:cNvSpPr txBox="1"/>
          <p:nvPr>
            <p:ph idx="2" type="body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flourish2.png" id="45" name="Google Shape;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urish2.png" id="47" name="Google Shape;4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1371600" y="2819400"/>
            <a:ext cx="3124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2" type="body"/>
          </p:nvPr>
        </p:nvSpPr>
        <p:spPr>
          <a:xfrm>
            <a:off x="4648200" y="2819400"/>
            <a:ext cx="3124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1371600" y="2362201"/>
            <a:ext cx="3125788" cy="4513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4" type="body"/>
          </p:nvPr>
        </p:nvSpPr>
        <p:spPr>
          <a:xfrm>
            <a:off x="4645025" y="2359152"/>
            <a:ext cx="3127375" cy="448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lourish2.png" id="61" name="Google Shape;6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type="title"/>
          </p:nvPr>
        </p:nvSpPr>
        <p:spPr>
          <a:xfrm>
            <a:off x="4953001" y="1676400"/>
            <a:ext cx="2819399" cy="599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aramond"/>
              <a:buNone/>
              <a:defRPr b="1" sz="17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4953001" y="2275840"/>
            <a:ext cx="2819399" cy="290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22"/>
          <p:cNvSpPr txBox="1"/>
          <p:nvPr>
            <p:ph idx="2" type="body"/>
          </p:nvPr>
        </p:nvSpPr>
        <p:spPr>
          <a:xfrm>
            <a:off x="1371600" y="1676400"/>
            <a:ext cx="3276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fmla="val 8438" name="adj"/>
            </a:avLst>
          </a:prstGeom>
          <a:noFill/>
          <a:ln cap="flat" cmpd="sng" w="9525">
            <a:solidFill>
              <a:schemeClr val="dk2">
                <a:alpha val="16078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" name="Google Shape;75;p23"/>
          <p:cNvSpPr txBox="1"/>
          <p:nvPr>
            <p:ph type="title"/>
          </p:nvPr>
        </p:nvSpPr>
        <p:spPr>
          <a:xfrm>
            <a:off x="4953000" y="1676400"/>
            <a:ext cx="2819400" cy="599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aramond"/>
              <a:buNone/>
              <a:defRPr b="1" sz="17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1524000" y="1905000"/>
            <a:ext cx="2971800" cy="2971800"/>
          </a:xfrm>
          <a:prstGeom prst="plaque">
            <a:avLst>
              <a:gd fmla="val 8341" name="adj"/>
            </a:avLst>
          </a:prstGeom>
          <a:solidFill>
            <a:srgbClr val="F2F2F2">
              <a:alpha val="34117"/>
            </a:srgbClr>
          </a:solidFill>
          <a:ln>
            <a:noFill/>
          </a:ln>
        </p:spPr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4953000" y="2276856"/>
            <a:ext cx="2819400" cy="287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ndow3.png"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prentice.k12.wi.us/title-i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pi.wi.gov/standard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dreports.org/reports?search=into%20reading" TargetMode="External"/><Relationship Id="rId4" Type="http://schemas.openxmlformats.org/officeDocument/2006/relationships/hyperlink" Target="https://heggerty.org/programs/phonemic-awareness/?srsltid=AfmBOopEvnvwWCqW8aoLnMNnb_vinHw8jaB8HRRUalEMLqVk1_G5eJH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1371600" y="1295400"/>
            <a:ext cx="6400800" cy="11932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None/>
            </a:pPr>
            <a:r>
              <a:rPr lang="en-US"/>
              <a:t>TITLE 1 PARENT INFORMATION MEETING 2024-25</a:t>
            </a:r>
            <a:endParaRPr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1371600" y="3429000"/>
            <a:ext cx="64008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/>
              <a:t>Created by:  Mrs. Sandra Nehls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/>
              <a:t>Presented by:  Mrs. Sandra Nehls &amp; Ms. Jessica Will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/>
              <a:t>Title I Teachers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/>
              <a:t>Prentice School District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/>
              <a:t>WHAT DO I NEED TO DO IF MY CHILD IS SELECTED FOR TITLE I READING INTERVENTION?</a:t>
            </a:r>
            <a:endParaRPr sz="1800"/>
          </a:p>
        </p:txBody>
      </p:sp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911500" y="2337850"/>
            <a:ext cx="7384200" cy="3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/>
              <a:t> Sign and return the </a:t>
            </a:r>
            <a:r>
              <a:rPr b="1" lang="en-US"/>
              <a:t>“Title 1 Compact” &amp; “Personal Reading Plan”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/>
              <a:t> Show your child that </a:t>
            </a:r>
            <a:r>
              <a:rPr b="1" lang="en-US"/>
              <a:t>education is a priority</a:t>
            </a:r>
            <a:endParaRPr/>
          </a:p>
          <a:p>
            <a:pPr indent="-228600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/>
              <a:t>Ask questions </a:t>
            </a:r>
            <a:r>
              <a:rPr lang="en-US"/>
              <a:t>on a regular basis about school</a:t>
            </a:r>
            <a:endParaRPr/>
          </a:p>
          <a:p>
            <a:pPr indent="-228600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Proudly </a:t>
            </a:r>
            <a:r>
              <a:rPr b="1" lang="en-US"/>
              <a:t>display</a:t>
            </a:r>
            <a:r>
              <a:rPr lang="en-US"/>
              <a:t> your child’s </a:t>
            </a:r>
            <a:r>
              <a:rPr b="1" lang="en-US"/>
              <a:t>schoolwork</a:t>
            </a:r>
            <a:endParaRPr/>
          </a:p>
          <a:p>
            <a:pPr indent="-228600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Establish a </a:t>
            </a:r>
            <a:r>
              <a:rPr b="1" lang="en-US"/>
              <a:t>homework routine</a:t>
            </a:r>
            <a:endParaRPr/>
          </a:p>
          <a:p>
            <a:pPr indent="-228600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/>
              <a:t>Attend school events</a:t>
            </a:r>
            <a:r>
              <a:rPr lang="en-US"/>
              <a:t>:  Conferences, Family Fun Nights, Open Houses, etc.</a:t>
            </a:r>
            <a:endParaRPr/>
          </a:p>
          <a:p>
            <a:pPr indent="-228600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b="1" lang="en-US"/>
              <a:t>Read aloud </a:t>
            </a:r>
            <a:r>
              <a:rPr lang="en-US"/>
              <a:t>to your child daily and discuss the characters, events, information, etc.</a:t>
            </a:r>
            <a:r>
              <a:rPr b="1" lang="en-US"/>
              <a:t> Ask your child to read aloud</a:t>
            </a:r>
            <a:r>
              <a:rPr lang="en-US"/>
              <a:t> to you daily  = </a:t>
            </a:r>
            <a:r>
              <a:rPr b="1" lang="en-US"/>
              <a:t>20 min or more</a:t>
            </a:r>
            <a:r>
              <a:rPr lang="en-US"/>
              <a:t>…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lang="en-US" sz="1600"/>
              <a:t>especially during the summer months</a:t>
            </a:r>
            <a:endParaRPr/>
          </a:p>
          <a:p>
            <a:pPr indent="-127000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US" sz="4000"/>
              <a:t>THANK YOU</a:t>
            </a:r>
            <a:endParaRPr sz="4000"/>
          </a:p>
        </p:txBody>
      </p:sp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1150225" y="2309575"/>
            <a:ext cx="70317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en-US" sz="3000"/>
              <a:t>Any questions?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en-US" sz="3000"/>
              <a:t>Would you like to be a parent representative on the Title 1 Parent Advisory Committee?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en-US" sz="3000"/>
              <a:t>This slideshow can be found under the “Schools” tab of the PSD Website</a:t>
            </a:r>
            <a:endParaRPr sz="3000"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/>
              <a:t>MRS. NEHLS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1065229" y="2438400"/>
            <a:ext cx="6881567" cy="304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600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/>
              <a:t>  Teaching Experience: 29 years total; 19 years in Prentice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/>
              <a:t>  Educational Background:  BA- Elem. Education from UW-W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              Reading 316 Certification from UW-SP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              MA – Teaching from SMU-MN</a:t>
            </a:r>
            <a:endParaRPr/>
          </a:p>
          <a:p>
            <a:pPr indent="-11430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District Teaching Assignment:  K-4 Title I Teacher</a:t>
            </a:r>
            <a:endParaRPr/>
          </a:p>
          <a:p>
            <a:pPr indent="0" lvl="6" marL="2971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Prentice Elementary School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/>
              <a:t>MS. WILL</a:t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998325" y="2438400"/>
            <a:ext cx="7203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/>
              <a:t>  Teaching Experience: 6.5 years; 6.5 years in Prentice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/>
              <a:t>  Educational Background:  MA - Teaching </a:t>
            </a:r>
            <a:r>
              <a:rPr lang="en-US" sz="1800"/>
              <a:t>from </a:t>
            </a:r>
            <a:r>
              <a:rPr lang="en-US"/>
              <a:t>Hamline University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             317 Certification from UW-Stout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             316 Certification from UW-Stout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/>
              <a:t>District Teaching Assignment:  K-4 Title I Teacher</a:t>
            </a:r>
            <a:endParaRPr/>
          </a:p>
          <a:p>
            <a:pPr indent="0" lvl="6" marL="2971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Reading Interventionist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/>
              <a:t>WHAT IS TITLE 1?</a:t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1106825" y="2365575"/>
            <a:ext cx="69231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b="1" lang="en-US"/>
              <a:t> Created, funded, &amp; managed </a:t>
            </a:r>
            <a:r>
              <a:rPr lang="en-US"/>
              <a:t>by the Federal Government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/>
              <a:t> “The purpose of this program is to ensure that all children have a fair, equal, and significant opportunity to obtain a high-quality education and reach, at a minimum, proficiency on challenging state academic achievement standards and state academic assessments.” </a:t>
            </a:r>
            <a:endParaRPr/>
          </a:p>
          <a:p>
            <a:pPr indent="0" lvl="8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– US Dept. of Education </a:t>
            </a:r>
            <a:endParaRPr/>
          </a:p>
          <a:p>
            <a:pPr indent="11430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0"/>
              <a:buFont typeface="Garamond"/>
              <a:buNone/>
            </a:pPr>
            <a:r>
              <a:rPr lang="en-US"/>
              <a:t>MAIN GOALS OF TITLE 1</a:t>
            </a:r>
            <a:br>
              <a:rPr lang="en-US"/>
            </a:br>
            <a:r>
              <a:rPr lang="en-US" sz="2000"/>
              <a:t>(per Annual Needs Assessment)</a:t>
            </a:r>
            <a:endParaRPr sz="2000"/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754144" y="2271860"/>
            <a:ext cx="7635712" cy="3412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Char char="❖"/>
            </a:pPr>
            <a:r>
              <a:rPr lang="en-US"/>
              <a:t>1) Support academic achievement in any academic subject</a:t>
            </a:r>
            <a:endParaRPr/>
          </a:p>
          <a:p>
            <a:pPr indent="-285750" lvl="2" marL="1200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4467"/>
              <a:buFont typeface="Courier New"/>
              <a:buChar char="o"/>
            </a:pPr>
            <a:r>
              <a:rPr b="1" lang="en-US" sz="1700"/>
              <a:t>2024-25 Academic Focus: </a:t>
            </a:r>
            <a:r>
              <a:rPr lang="en-US" sz="1700"/>
              <a:t>Reading Intervention</a:t>
            </a:r>
            <a:endParaRPr/>
          </a:p>
          <a:p>
            <a:pPr indent="-285750" lvl="2" marL="1200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4467"/>
              <a:buFont typeface="Courier New"/>
              <a:buChar char="o"/>
            </a:pPr>
            <a:r>
              <a:rPr b="1" lang="en-US" sz="1700"/>
              <a:t>2024-25 Goal: </a:t>
            </a:r>
            <a:r>
              <a:rPr lang="en-US" sz="1700"/>
              <a:t>By Spring, 80% of the students in PK-4 level will meet expectations in reading, as measured by the composite score of the universal screener.</a:t>
            </a:r>
            <a:endParaRPr sz="1700"/>
          </a:p>
          <a:p>
            <a:pPr indent="-285750" lvl="2" marL="1200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4467"/>
              <a:buFont typeface="Courier New"/>
              <a:buChar char="o"/>
            </a:pPr>
            <a:r>
              <a:rPr b="1" lang="en-US" sz="1700"/>
              <a:t>2024-25 Services to be prioritized in the following order:</a:t>
            </a:r>
            <a:endParaRPr/>
          </a:p>
          <a:p>
            <a:pPr indent="-285750" lvl="3" marL="1657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4467"/>
              <a:buFont typeface="Noto Sans Symbols"/>
              <a:buChar char="⮚"/>
            </a:pPr>
            <a:r>
              <a:rPr b="1" lang="en-US" sz="1600"/>
              <a:t>Gr 3🡪 Gr. K🡪 Gr. 4🡪 Gr. 1🡪 Gr. 2</a:t>
            </a:r>
            <a:endParaRPr b="1" sz="1000"/>
          </a:p>
          <a:p>
            <a:pPr indent="-285750" lvl="0" marL="285750" rtl="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Char char="❖"/>
            </a:pPr>
            <a:r>
              <a:rPr lang="en-US"/>
              <a:t>2) Requires </a:t>
            </a:r>
            <a:r>
              <a:rPr b="1" lang="en-US"/>
              <a:t>school accountability in reporting </a:t>
            </a:r>
            <a:r>
              <a:rPr lang="en-US"/>
              <a:t>whole school </a:t>
            </a:r>
            <a:r>
              <a:rPr lang="en-US" sz="1800"/>
              <a:t>performance and individual student performance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41371"/>
              <a:buNone/>
            </a:pPr>
            <a:r>
              <a:t/>
            </a:r>
            <a:endParaRPr sz="764"/>
          </a:p>
          <a:p>
            <a:pPr indent="-285750" lvl="0" marL="2857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Char char="❖"/>
            </a:pPr>
            <a:r>
              <a:rPr lang="en-US"/>
              <a:t>3) Requires schools to address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parent involvement</a:t>
            </a:r>
            <a:r>
              <a:rPr lang="en-US"/>
              <a:t> opportunities </a:t>
            </a:r>
            <a:r>
              <a:rPr lang="en-US" sz="1800"/>
              <a:t>and its effectiveness</a:t>
            </a:r>
            <a:endParaRPr/>
          </a:p>
          <a:p>
            <a:pPr indent="-285750" lvl="2" marL="12001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14467"/>
              <a:buFont typeface="Courier New"/>
              <a:buChar char="o"/>
            </a:pPr>
            <a:r>
              <a:rPr lang="en-US" sz="1700"/>
              <a:t>Community Nights: Oct. 15; Jan. 14; Mar 11; Apr. 15</a:t>
            </a:r>
            <a:endParaRPr/>
          </a:p>
          <a:p>
            <a:pPr indent="-285750" lvl="2" marL="12001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14467"/>
              <a:buFont typeface="Courier New"/>
              <a:buChar char="o"/>
            </a:pPr>
            <a:r>
              <a:rPr lang="en-US" sz="1700"/>
              <a:t>PT Conferences: Nov. 7; Apr. 10</a:t>
            </a:r>
            <a:endParaRPr sz="1700"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r>
              <a:rPr lang="en-US" sz="2000"/>
              <a:t>HOW DOES $$$ GET ALLOCATED TO MY SCHOOL AND HOW DOES IT HELP?</a:t>
            </a:r>
            <a:endParaRPr sz="2000"/>
          </a:p>
        </p:txBody>
      </p:sp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976625" y="2328425"/>
            <a:ext cx="73851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600"/>
              <a:t>Federal Census &amp; District Free or Reduced Lunch Count Data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600"/>
              <a:t>Used to </a:t>
            </a:r>
            <a:r>
              <a:rPr b="1" lang="en-US" sz="1600"/>
              <a:t>supplement and improve </a:t>
            </a:r>
            <a:r>
              <a:rPr lang="en-US" sz="1600"/>
              <a:t>the core program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600"/>
              <a:t>Intended to </a:t>
            </a:r>
            <a:r>
              <a:rPr b="1" lang="en-US" sz="1600"/>
              <a:t>accelerate the achievement</a:t>
            </a:r>
            <a:r>
              <a:rPr lang="en-US" sz="1600"/>
              <a:t> of students struggling to meet </a:t>
            </a:r>
            <a:r>
              <a:rPr b="1" lang="en-US" sz="1600" u="sng">
                <a:solidFill>
                  <a:schemeClr val="hlink"/>
                </a:solidFill>
                <a:hlinkClick r:id="rId3"/>
              </a:rPr>
              <a:t>WI State Standards</a:t>
            </a:r>
            <a:endParaRPr b="1" sz="1600"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b="1" lang="en-US"/>
              <a:t>Forward Exam </a:t>
            </a:r>
            <a:r>
              <a:rPr lang="en-US"/>
              <a:t>score ranges: </a:t>
            </a:r>
            <a:r>
              <a:rPr b="1" lang="en-US"/>
              <a:t>Developing, Approaching, Meeting, Advanced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600"/>
              <a:t>Prentice Elementary is a </a:t>
            </a:r>
            <a:r>
              <a:rPr b="1" lang="en-US" sz="1600"/>
              <a:t>Targeted Assistance </a:t>
            </a:r>
            <a:r>
              <a:rPr lang="en-US" sz="1600"/>
              <a:t>school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All funding is used to support an intervention program that serves a group of </a:t>
            </a:r>
            <a:r>
              <a:rPr lang="en-US" u="sng"/>
              <a:t>specifically selected students</a:t>
            </a:r>
            <a:r>
              <a:rPr lang="en-US"/>
              <a:t> who have been </a:t>
            </a:r>
            <a:r>
              <a:rPr lang="en-US" u="sng"/>
              <a:t>identified of being “at risk”</a:t>
            </a:r>
            <a:r>
              <a:rPr lang="en-US"/>
              <a:t> of not meeting the state’s high academic standards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1121790" y="1074656"/>
            <a:ext cx="6890994" cy="9065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-US" sz="2800"/>
              <a:t>PRENTICE ELEMENTARY SCHOOL CURRICULUM INFORMATION </a:t>
            </a:r>
            <a:endParaRPr sz="2800"/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815000" y="2271850"/>
            <a:ext cx="75183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b="1" lang="en-US"/>
              <a:t>Core Literacy Program:  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HMH: Into Reading </a:t>
            </a:r>
            <a:r>
              <a:rPr lang="en-US" sz="1700"/>
              <a:t>&amp; </a:t>
            </a:r>
            <a:r>
              <a:rPr lang="en-US" sz="1700" u="sng">
                <a:solidFill>
                  <a:schemeClr val="hlink"/>
                </a:solidFill>
                <a:hlinkClick r:id="rId4"/>
              </a:rPr>
              <a:t>Heggerty Phonemic Awareness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b="1" lang="en-US" sz="1700"/>
              <a:t>Title 1 Academic Focus:  </a:t>
            </a:r>
            <a:r>
              <a:rPr lang="en-US" sz="1700"/>
              <a:t>Reading Intervention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b="1" lang="en-US"/>
              <a:t>Reading Intervention Programs</a:t>
            </a:r>
            <a:r>
              <a:rPr lang="en-US"/>
              <a:t>:  based on the results of diagnostic testing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All programs offer systematic, explicit instruction with built in cyclical review, and incorporate immediate corrective feedback to promote skill mastery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b="1" lang="en-US"/>
              <a:t>Format:</a:t>
            </a:r>
            <a:r>
              <a:rPr lang="en-US"/>
              <a:t>  20-30 minutes; push-in or pull-out; during WIN time; small-group or individual lessons – depending on diagnostic “risk score”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Days 1-4: Lessons in area(s) of greatest need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Day 5: Progress Monitoring and Individualized Coaching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1066800" y="1295400"/>
            <a:ext cx="701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-US" sz="2800"/>
              <a:t>HOW ARE STUDENTS SELECTED?</a:t>
            </a:r>
            <a:endParaRPr sz="2800"/>
          </a:p>
        </p:txBody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976625" y="2281275"/>
            <a:ext cx="72153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Char char="❖"/>
            </a:pPr>
            <a:r>
              <a:rPr b="1" lang="en-US" sz="2000"/>
              <a:t>Annual</a:t>
            </a:r>
            <a:r>
              <a:rPr lang="en-US" sz="2000"/>
              <a:t> </a:t>
            </a:r>
            <a:r>
              <a:rPr b="1" lang="en-US" sz="2000"/>
              <a:t>Needs Assessment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Char char="❖"/>
            </a:pPr>
            <a:r>
              <a:rPr b="1" lang="en-US" sz="2000"/>
              <a:t>Universal Literacy Screening:  </a:t>
            </a:r>
            <a:r>
              <a:rPr lang="en-US" sz="2000"/>
              <a:t>aimswebPLUS (AW+)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Char char="❖"/>
            </a:pPr>
            <a:r>
              <a:rPr b="1" lang="en-US" sz="2000"/>
              <a:t>Diagnostic Testing: </a:t>
            </a:r>
            <a:r>
              <a:rPr lang="en-US" sz="2000"/>
              <a:t>AW+ Diagnostics; Snapshots of Early Literacy, Foundational Skills Survey, Diagnostic Decoding Survey, running records, quarterly comprehension checks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Char char="❖"/>
            </a:pPr>
            <a:r>
              <a:rPr b="1" lang="en-US" sz="2000"/>
              <a:t>Forward Exam state percentile </a:t>
            </a:r>
            <a:r>
              <a:rPr lang="en-US" sz="2000"/>
              <a:t>results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8107"/>
              <a:buChar char="❖"/>
            </a:pPr>
            <a:r>
              <a:rPr lang="en-US" sz="2000"/>
              <a:t>Based on Wisconsin’s model of </a:t>
            </a:r>
            <a:r>
              <a:rPr b="1" lang="en-US" sz="2000"/>
              <a:t>E</a:t>
            </a:r>
            <a:r>
              <a:rPr lang="en-US" sz="2000"/>
              <a:t>quitable </a:t>
            </a:r>
            <a:r>
              <a:rPr b="1" lang="en-US" sz="2000"/>
              <a:t>M</a:t>
            </a:r>
            <a:r>
              <a:rPr lang="en-US" sz="2000"/>
              <a:t>ulti-</a:t>
            </a:r>
            <a:r>
              <a:rPr b="1" lang="en-US" sz="2000"/>
              <a:t>L</a:t>
            </a:r>
            <a:r>
              <a:rPr lang="en-US" sz="2000"/>
              <a:t>evel </a:t>
            </a:r>
            <a:r>
              <a:rPr b="1" lang="en-US" sz="2000"/>
              <a:t>S</a:t>
            </a:r>
            <a:r>
              <a:rPr lang="en-US" sz="2000"/>
              <a:t>ystem of </a:t>
            </a:r>
            <a:r>
              <a:rPr b="1" lang="en-US" sz="2000"/>
              <a:t>S</a:t>
            </a:r>
            <a:r>
              <a:rPr lang="en-US" sz="2000"/>
              <a:t>upports </a:t>
            </a:r>
            <a:r>
              <a:rPr b="1" lang="en-US" sz="2000"/>
              <a:t>(EMLSS/RtI)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r>
              <a:rPr lang="en-US" sz="2000"/>
              <a:t>WHEN WILL MY CHILD BE DISMISSED FROM TITLE 1 READING INTERVENTION?</a:t>
            </a:r>
            <a:endParaRPr sz="2000"/>
          </a:p>
        </p:txBody>
      </p:sp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876693" y="2337848"/>
            <a:ext cx="7362333" cy="3403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b="1" lang="en-US" sz="1900"/>
              <a:t>Progress Monitoring:  </a:t>
            </a:r>
            <a:r>
              <a:rPr lang="en-US" sz="1900"/>
              <a:t>Weekly or Bi-Monthly (one or more of the following)</a:t>
            </a:r>
            <a:endParaRPr/>
          </a:p>
          <a:p>
            <a:pPr indent="-285750" lvl="1" marL="10287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/>
              <a:t>1-minute oral reading fluency checks (Gr. 1-4)</a:t>
            </a:r>
            <a:endParaRPr/>
          </a:p>
          <a:p>
            <a:pPr indent="-285750" lvl="1" marL="10287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/>
              <a:t>1-minute Rapid Letter Identification (K)</a:t>
            </a:r>
            <a:endParaRPr/>
          </a:p>
          <a:p>
            <a:pPr indent="-285750" lvl="1" marL="10287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/>
              <a:t>1- minute Rapid Letter-Sound Production (K)</a:t>
            </a:r>
            <a:endParaRPr/>
          </a:p>
          <a:p>
            <a:pPr indent="-285750" lvl="1" marL="10287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/>
              <a:t>Phonemic Awareness (Gr. K-4)</a:t>
            </a:r>
            <a:endParaRPr/>
          </a:p>
          <a:p>
            <a:pPr indent="-285750" lvl="1" marL="10287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/>
              <a:t>CBM comprehension checks (Gr. 1-4)</a:t>
            </a:r>
            <a:endParaRPr/>
          </a:p>
          <a:p>
            <a:pPr indent="-285750" lvl="1" marL="10287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/>
              <a:t>Dolch Word mastery (Gr. 1-4)</a:t>
            </a:r>
            <a:endParaRPr sz="1900"/>
          </a:p>
          <a:p>
            <a:pPr indent="-102552" lvl="0" marL="114300" rtl="0" algn="l">
              <a:lnSpc>
                <a:spcPct val="15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b="1" lang="en-US" sz="1900"/>
              <a:t>  Meets or Exceeds</a:t>
            </a:r>
            <a:r>
              <a:rPr lang="en-US" sz="1900"/>
              <a:t> state/district benchmarks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SzPct val="100000"/>
              <a:buChar char="•"/>
            </a:pPr>
            <a:r>
              <a:rPr lang="en-US" sz="1900">
                <a:solidFill>
                  <a:schemeClr val="dk2"/>
                </a:solidFill>
              </a:rPr>
              <a:t>Decoding Accuracy Goals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SzPct val="100000"/>
              <a:buChar char="•"/>
            </a:pPr>
            <a:r>
              <a:rPr lang="en-US" sz="1900">
                <a:solidFill>
                  <a:schemeClr val="dk2"/>
                </a:solidFill>
              </a:rPr>
              <a:t>Dolch Word Mastery Goals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>
                <a:solidFill>
                  <a:schemeClr val="dk2"/>
                </a:solidFill>
              </a:rPr>
              <a:t>Grade Level Fluency Goals</a:t>
            </a:r>
            <a:endParaRPr sz="1900">
              <a:solidFill>
                <a:schemeClr val="dk2"/>
              </a:solidFill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>
                <a:solidFill>
                  <a:schemeClr val="dk2"/>
                </a:solidFill>
              </a:rPr>
              <a:t>Instructional Text Level Comprehension Goals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uture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2012-04-21T21:48:29Z</dcterms:created>
  <dc:creator>Default;Sandra Nehls</dc:creator>
</cp:coreProperties>
</file>